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ora"/>
      <p:regular r:id="rId17"/>
    </p:embeddedFont>
    <p:embeddedFont>
      <p:font typeface="Lora"/>
      <p:regular r:id="rId18"/>
    </p:embeddedFont>
    <p:embeddedFont>
      <p:font typeface="Lora"/>
      <p:regular r:id="rId19"/>
    </p:embeddedFont>
    <p:embeddedFont>
      <p:font typeface="Lora"/>
      <p:regular r:id="rId20"/>
    </p:embeddedFont>
    <p:embeddedFont>
      <p:font typeface="Source Sans 3"/>
      <p:regular r:id="rId21"/>
    </p:embeddedFont>
    <p:embeddedFont>
      <p:font typeface="Source Sans 3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3978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Blinkit Analysis: Driving Growth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8067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Leveraging data for smarter grocery delivery decisions.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87423"/>
            <a:ext cx="728233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Business Recommendations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37724" y="2470190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35336" y="2470190"/>
            <a:ext cx="322123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Focus on High-Performing Outlets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735336" y="3317677"/>
            <a:ext cx="322123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Prioritize Supermarket types for marketing and inventory.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5776" y="2470190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53388" y="2470190"/>
            <a:ext cx="322123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Optimize Low-Performing Outlets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153388" y="3317677"/>
            <a:ext cx="322123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Review pricing, product mix, and promotions; reduce assortment if needed.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3828" y="2470190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71440" y="2470190"/>
            <a:ext cx="322123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Promote High-Margin Items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571440" y="3317677"/>
            <a:ext cx="322123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Increase visibility for top-selling categories; use cross-sell bundles.</a:t>
            </a:r>
            <a:endParaRPr lang="en-US" sz="18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7724" y="4945499"/>
            <a:ext cx="598408" cy="5984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735336" y="4945499"/>
            <a:ext cx="322123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Improve Customer Experience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735336" y="5792986"/>
            <a:ext cx="322123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Leverage high ratings in marketing; address issues for lower-rated items/outlets.</a:t>
            </a:r>
            <a:endParaRPr lang="en-US" sz="18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55776" y="4945499"/>
            <a:ext cx="598408" cy="59840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153388" y="4945499"/>
            <a:ext cx="322123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Strengthen Data-Driven Decisions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6153388" y="5792986"/>
            <a:ext cx="322123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Refresh dashboards monthly; turn insights into actions with deadlines.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2282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Overview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805595"/>
            <a:ext cx="4158734" cy="1801177"/>
          </a:xfrm>
          <a:prstGeom prst="roundRect">
            <a:avLst>
              <a:gd name="adj" fmla="val 8123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7244" y="3805595"/>
            <a:ext cx="121920" cy="1801177"/>
          </a:xfrm>
          <a:prstGeom prst="roundRect">
            <a:avLst>
              <a:gd name="adj" fmla="val 29451"/>
            </a:avLst>
          </a:prstGeom>
          <a:solidFill>
            <a:srgbClr val="38512F"/>
          </a:solidFill>
          <a:ln/>
        </p:spPr>
      </p:sp>
      <p:sp>
        <p:nvSpPr>
          <p:cNvPr id="5" name="Text 3"/>
          <p:cNvSpPr/>
          <p:nvPr/>
        </p:nvSpPr>
        <p:spPr>
          <a:xfrm>
            <a:off x="1198959" y="40753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Metrics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98959" y="4570928"/>
            <a:ext cx="35277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Sales, item count, ratings, sales breakdown.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5235773" y="3805595"/>
            <a:ext cx="4158734" cy="1801177"/>
          </a:xfrm>
          <a:prstGeom prst="roundRect">
            <a:avLst>
              <a:gd name="adj" fmla="val 8123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205293" y="3805595"/>
            <a:ext cx="121920" cy="1801177"/>
          </a:xfrm>
          <a:prstGeom prst="roundRect">
            <a:avLst>
              <a:gd name="adj" fmla="val 29451"/>
            </a:avLst>
          </a:prstGeom>
          <a:solidFill>
            <a:srgbClr val="38512F"/>
          </a:solidFill>
          <a:ln/>
        </p:spPr>
      </p:sp>
      <p:sp>
        <p:nvSpPr>
          <p:cNvPr id="9" name="Text 7"/>
          <p:cNvSpPr/>
          <p:nvPr/>
        </p:nvSpPr>
        <p:spPr>
          <a:xfrm>
            <a:off x="5597009" y="4075390"/>
            <a:ext cx="295263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Data-Driven Decisions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97009" y="4570928"/>
            <a:ext cx="35277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Optimize operations, reduce costs, improve forecasting.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9633823" y="3805595"/>
            <a:ext cx="4158853" cy="1801177"/>
          </a:xfrm>
          <a:prstGeom prst="roundRect">
            <a:avLst>
              <a:gd name="adj" fmla="val 8123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3343" y="3805595"/>
            <a:ext cx="121920" cy="1801177"/>
          </a:xfrm>
          <a:prstGeom prst="roundRect">
            <a:avLst>
              <a:gd name="adj" fmla="val 29451"/>
            </a:avLst>
          </a:prstGeom>
          <a:solidFill>
            <a:srgbClr val="38512F"/>
          </a:solidFill>
          <a:ln/>
        </p:spPr>
      </p:sp>
      <p:sp>
        <p:nvSpPr>
          <p:cNvPr id="13" name="Text 11"/>
          <p:cNvSpPr/>
          <p:nvPr/>
        </p:nvSpPr>
        <p:spPr>
          <a:xfrm>
            <a:off x="9995059" y="40753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Impact Analysis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95059" y="4570928"/>
            <a:ext cx="35278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Understand how outlet type, size, location, and item type affect sales.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57494"/>
            <a:ext cx="649557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Dataset Summary &amp; KPIs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04026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dataset comprises 8524 rows, providing a comprehensive view of business transactions.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692485"/>
            <a:ext cx="12954952" cy="76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Handled missing values for item weight, outlet size, and ratings.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Interactive slicer panel for detailed segment exploration.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847362"/>
            <a:ext cx="3014305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$1.2M</a:t>
            </a:r>
            <a:endParaRPr lang="en-US" sz="6200" dirty="0"/>
          </a:p>
        </p:txBody>
      </p:sp>
      <p:sp>
        <p:nvSpPr>
          <p:cNvPr id="6" name="Text 4"/>
          <p:cNvSpPr/>
          <p:nvPr/>
        </p:nvSpPr>
        <p:spPr>
          <a:xfrm>
            <a:off x="936784" y="59363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Total Sales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4151233" y="4847362"/>
            <a:ext cx="3014305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$140</a:t>
            </a:r>
            <a:endParaRPr lang="en-US" sz="6200" dirty="0"/>
          </a:p>
        </p:txBody>
      </p:sp>
      <p:sp>
        <p:nvSpPr>
          <p:cNvPr id="8" name="Text 6"/>
          <p:cNvSpPr/>
          <p:nvPr/>
        </p:nvSpPr>
        <p:spPr>
          <a:xfrm>
            <a:off x="4250293" y="59363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Average Sales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464743" y="4847362"/>
            <a:ext cx="3014305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8523</a:t>
            </a:r>
            <a:endParaRPr lang="en-US" sz="6200" dirty="0"/>
          </a:p>
        </p:txBody>
      </p:sp>
      <p:sp>
        <p:nvSpPr>
          <p:cNvPr id="10" name="Text 8"/>
          <p:cNvSpPr/>
          <p:nvPr/>
        </p:nvSpPr>
        <p:spPr>
          <a:xfrm>
            <a:off x="7563803" y="59363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No. of Items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778252" y="4847362"/>
            <a:ext cx="3014424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4.0</a:t>
            </a:r>
            <a:endParaRPr lang="en-US" sz="6200" dirty="0"/>
          </a:p>
        </p:txBody>
      </p:sp>
      <p:sp>
        <p:nvSpPr>
          <p:cNvPr id="12" name="Text 10"/>
          <p:cNvSpPr/>
          <p:nvPr/>
        </p:nvSpPr>
        <p:spPr>
          <a:xfrm>
            <a:off x="10877312" y="59363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Avg. Rating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1357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Sales by Item Type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345769"/>
            <a:ext cx="8216265" cy="46010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45491" y="2773204"/>
            <a:ext cx="41546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Revenue breakdown by product category reveals top performers: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9645491" y="3754636"/>
            <a:ext cx="4154686" cy="1532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Fruits and Vegetables: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$178K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Snack Foods: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$175K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Household: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$136K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Frozen Foods: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$119K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9645491" y="5502058"/>
            <a:ext cx="41546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These categories drive significant revenue.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1357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Fat Content &amp; Sales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239929"/>
            <a:ext cx="41546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Consumer preferences show a clear trend: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221361"/>
            <a:ext cx="4154686" cy="76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Low Fat: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$776K in sales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Regular: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$425K in sales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5202764"/>
            <a:ext cx="41546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Low Fat products significantly outperform Regular products.</a:t>
            </a:r>
            <a:endParaRPr lang="en-US" sz="18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3912" y="2345769"/>
            <a:ext cx="8216265" cy="4331137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8545116" y="6623656"/>
            <a:ext cx="239316" cy="239316"/>
          </a:xfrm>
          <a:prstGeom prst="roundRect">
            <a:avLst>
              <a:gd name="adj" fmla="val 7642"/>
            </a:avLst>
          </a:prstGeom>
          <a:solidFill>
            <a:srgbClr val="21301C"/>
          </a:solidFill>
          <a:ln/>
        </p:spPr>
      </p:sp>
      <p:sp>
        <p:nvSpPr>
          <p:cNvPr id="8" name="Text 5"/>
          <p:cNvSpPr/>
          <p:nvPr/>
        </p:nvSpPr>
        <p:spPr>
          <a:xfrm>
            <a:off x="8845391" y="6623656"/>
            <a:ext cx="770453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Low Fat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9768245" y="6623656"/>
            <a:ext cx="239316" cy="239316"/>
          </a:xfrm>
          <a:prstGeom prst="roundRect">
            <a:avLst>
              <a:gd name="adj" fmla="val 7642"/>
            </a:avLst>
          </a:prstGeom>
          <a:solidFill>
            <a:srgbClr val="6A9959"/>
          </a:solidFill>
          <a:ln/>
        </p:spPr>
      </p:sp>
      <p:sp>
        <p:nvSpPr>
          <p:cNvPr id="10" name="Text 7"/>
          <p:cNvSpPr/>
          <p:nvPr/>
        </p:nvSpPr>
        <p:spPr>
          <a:xfrm>
            <a:off x="10068520" y="6623656"/>
            <a:ext cx="765572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Regular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13579"/>
            <a:ext cx="810291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Fat Content by Outlet Location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345769"/>
            <a:ext cx="8216265" cy="388286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98927" y="6144876"/>
            <a:ext cx="239316" cy="239316"/>
          </a:xfrm>
          <a:prstGeom prst="roundRect">
            <a:avLst>
              <a:gd name="adj" fmla="val 7642"/>
            </a:avLst>
          </a:prstGeom>
          <a:solidFill>
            <a:srgbClr val="21301C"/>
          </a:solidFill>
          <a:ln/>
        </p:spPr>
      </p:sp>
      <p:sp>
        <p:nvSpPr>
          <p:cNvPr id="5" name="Text 2"/>
          <p:cNvSpPr/>
          <p:nvPr/>
        </p:nvSpPr>
        <p:spPr>
          <a:xfrm>
            <a:off x="4099203" y="6144876"/>
            <a:ext cx="770453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Low Fat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5022056" y="6144876"/>
            <a:ext cx="239316" cy="239316"/>
          </a:xfrm>
          <a:prstGeom prst="roundRect">
            <a:avLst>
              <a:gd name="adj" fmla="val 7642"/>
            </a:avLst>
          </a:prstGeom>
          <a:solidFill>
            <a:srgbClr val="45643A"/>
          </a:solidFill>
          <a:ln/>
        </p:spPr>
      </p:sp>
      <p:sp>
        <p:nvSpPr>
          <p:cNvPr id="7" name="Text 4"/>
          <p:cNvSpPr/>
          <p:nvPr/>
        </p:nvSpPr>
        <p:spPr>
          <a:xfrm>
            <a:off x="5322332" y="6144876"/>
            <a:ext cx="765572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Regular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9645491" y="2856905"/>
            <a:ext cx="41546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Regional dietary trends show Low Fat sales consistently higher across all tiers.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9645491" y="3838337"/>
            <a:ext cx="4154686" cy="1532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Tier 3: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Highest sales for both Low Fat and Regular.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Tier 1: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Lowest sales for both categories.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9645491" y="5585759"/>
            <a:ext cx="41546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indicates a general preference for healthier options.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13579"/>
            <a:ext cx="910423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Sales by Outlet Establishment Year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815114"/>
            <a:ext cx="41546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Performance varies significantly by establishment year: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796546"/>
            <a:ext cx="4154686" cy="1532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1998: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$204K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2011: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$78K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Newer stores (2020, 2022):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Around $130K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5543968"/>
            <a:ext cx="41546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Long-standing outlets often show stronger revenue.</a:t>
            </a:r>
            <a:endParaRPr lang="en-US" sz="18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3912" y="2345769"/>
            <a:ext cx="8216265" cy="460105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88663" y="481251"/>
            <a:ext cx="5867995" cy="509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Sales by Outlet Location &amp; Size</a:t>
            </a:r>
            <a:endParaRPr lang="en-US" sz="3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8663" y="2413545"/>
            <a:ext cx="7166491" cy="40131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285446" y="1291828"/>
            <a:ext cx="3663791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Geographic tiers show varying profitability: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9285446" y="1643539"/>
            <a:ext cx="3663791" cy="4779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3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Tier 3:</a:t>
            </a:r>
            <a:pPr algn="l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Most profitable ($472K)</a:t>
            </a:r>
            <a:endParaRPr lang="en-US" sz="1350" dirty="0"/>
          </a:p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3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Tier 1:</a:t>
            </a:r>
            <a:pPr algn="l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Least profitable ($336K)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9285446" y="2234356"/>
            <a:ext cx="3663791" cy="477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Outlet size also impacts sales, with Small and High performing well.</a:t>
            </a:r>
            <a:endParaRPr lang="en-US" sz="13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5446" y="2853124"/>
            <a:ext cx="3663791" cy="471058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3323" y="2728317"/>
            <a:ext cx="4887754" cy="277284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213217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Dashboard Insights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837724" y="319516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Interactive Power BI dashboard provides visual insights: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837724" y="3847386"/>
            <a:ext cx="7468553" cy="1915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Total sales by fat content: Low Fat ($776.3K) vs. Regular ($425.4K)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Sales by outlet tier: Tier 3 ($2.17K), Tier 2 ($1.81K), Tier 1 ($1.54K)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Sales by item type: Fruits &amp; Veggies, Snack Foods, Household are top.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Sales by outlet establishment year: Peak in 2018 ($205K)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Sales by outlet size: Small ($507.9K), High ($444.8K), Medium ($249.0K)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2026-01-31T14:20:43Z</dcterms:created>
  <dcterms:modified xsi:type="dcterms:W3CDTF">2026-01-31T14:20:43Z</dcterms:modified>
</cp:coreProperties>
</file>